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Природа\Prir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5085184"/>
            <a:ext cx="4907009" cy="965969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6304384"/>
            <a:ext cx="4572000" cy="553616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52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7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Природа\Priroda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339975" y="115888"/>
            <a:ext cx="65532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2339975" y="1125538"/>
            <a:ext cx="65532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107950" y="656907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400">
                <a:solidFill>
                  <a:srgbClr val="C3D69B"/>
                </a:solidFill>
                <a:latin typeface="Ariston" pitchFamily="66" charset="0"/>
              </a:rPr>
              <a:t>ProPowerPoint.Ru</a:t>
            </a:r>
            <a:endParaRPr lang="ru-RU" altLang="ru-RU" sz="1400">
              <a:solidFill>
                <a:srgbClr val="C3D69B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411760" y="4653136"/>
            <a:ext cx="6480720" cy="1254819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одного эпизода эпопеи </a:t>
            </a:r>
            <a:r>
              <a:rPr lang="ru-RU" altLang="ru-RU" sz="24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М.Шолохова</a:t>
            </a:r>
            <a:r>
              <a:rPr lang="ru-RU" alt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«Тихий Дон» с помощью пяти  приемов  критического мышления</a:t>
            </a:r>
            <a:endParaRPr lang="ru-RU" alt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6093296"/>
            <a:ext cx="4572000" cy="554037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Шремзер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Е.М.,учитель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русского языка  и литературы  МБОУ «Сосновская СОШ»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Пятый  приём. Кластер (</a:t>
            </a:r>
            <a:r>
              <a:rPr lang="ru-RU" sz="3200" dirty="0" err="1" smtClean="0"/>
              <a:t>дом.зад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764704"/>
            <a:ext cx="6553200" cy="547211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переводится как гроздь, пучок. </a:t>
            </a:r>
          </a:p>
          <a:p>
            <a:pPr marL="0" indent="0">
              <a:buNone/>
            </a:pP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составления кластеров просты: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тема размещается в центре,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окружают смысловые единицы, заслуживающие внимания.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ними – слова-спутники.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связи отображаются как линии между ключевыми понятиями.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факту получается схема из кругов, соединенных между собой прямыми линиями или стрелками.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этого метода в том, что он позволяет охватить и проанализировать больший объем информации, чем при чтении и анализе с листа. Система кластеров – это графическое отображение размышлений пользователя, его идей, сомнений, логических умозаключений. 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Кластеры используются на стадиях вызова и рефлексии, подходят для изучения разных тем.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6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Технология  критического  мышления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1.Критическое мышление – это система суждений, способствующая анализу информации, ее собственной интерпретации, а также обоснованности сформулированных выводов. Его особенность в том, что любой человек может усомниться в достоверности полученных данных, оценить их.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Главная ценность технологии критического мышления и ее приемов – умение объективно воспринимать информацию, не принимать увиденное и услышанное на веру, право сомневаться, предполагать, воспринимать ее как гипотезу, требующую доказательств.</a:t>
            </a:r>
          </a:p>
          <a:p>
            <a:pPr marL="0" indent="0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Три стадии развития критического мышления: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вызов – осмысление – рефлексия.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6553200" cy="21676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Эпизод(часть 1,глава 9)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404664"/>
            <a:ext cx="6768752" cy="6120680"/>
          </a:xfrm>
        </p:spPr>
        <p:txBody>
          <a:bodyPr/>
          <a:lstStyle/>
          <a:p>
            <a:pPr marL="0" indent="0">
              <a:buNone/>
            </a:pPr>
            <a:r>
              <a:rPr lang="ru-RU" sz="1100" b="1" dirty="0" smtClean="0"/>
              <a:t>“Григорий пошел, уминая траву. От арбы по траве потек за ним колыхающийся след. Пантелей </a:t>
            </a:r>
            <a:r>
              <a:rPr lang="ru-RU" sz="1100" b="1" dirty="0" err="1" smtClean="0"/>
              <a:t>Прокофьевич</a:t>
            </a:r>
            <a:r>
              <a:rPr lang="ru-RU" sz="1100" b="1" dirty="0" smtClean="0"/>
              <a:t> перекрестился на беленький стручок далекой колокольни, взял косу. Горбатый нос его блистал, как </a:t>
            </a:r>
            <a:r>
              <a:rPr lang="ru-RU" sz="1100" b="1" dirty="0" err="1" smtClean="0"/>
              <a:t>свежелакированный</a:t>
            </a:r>
            <a:r>
              <a:rPr lang="ru-RU" sz="1100" b="1" dirty="0" smtClean="0"/>
              <a:t>, во впадинах черных щек томилась испарина. Он улыбнулся, разом обнажив в вороной бороде несчетное число белых, частых зубов, и занес косу, поворачивая морщинистую шею вправо. Саженное полукружье смахнутой травы легло под его ногами.</a:t>
            </a:r>
          </a:p>
          <a:p>
            <a:pPr marL="0" indent="0">
              <a:buNone/>
            </a:pPr>
            <a:r>
              <a:rPr lang="ru-RU" sz="1100" b="1" dirty="0" smtClean="0"/>
              <a:t>Григорий шел за ним следом, полузакрыв глаза, стелил косой </a:t>
            </a:r>
            <a:r>
              <a:rPr lang="ru-RU" sz="1100" b="1" dirty="0" err="1" smtClean="0"/>
              <a:t>травье</a:t>
            </a:r>
            <a:r>
              <a:rPr lang="ru-RU" sz="1100" b="1" dirty="0" smtClean="0"/>
              <a:t>. Впереди рассыпанной радугой цвели бабьи </a:t>
            </a:r>
            <a:r>
              <a:rPr lang="ru-RU" sz="1100" b="1" dirty="0" err="1" smtClean="0"/>
              <a:t>завески</a:t>
            </a:r>
            <a:r>
              <a:rPr lang="ru-RU" sz="1100" b="1" dirty="0" smtClean="0"/>
              <a:t>, но он искал глазами одну, белую с прошитой каймой; оглядывался на Аксинью и, снова приноравливаясь к отцову шагу, махал косой.</a:t>
            </a:r>
          </a:p>
          <a:p>
            <a:pPr marL="0" indent="0">
              <a:buNone/>
            </a:pPr>
            <a:r>
              <a:rPr lang="ru-RU" sz="1100" b="1" dirty="0" smtClean="0"/>
              <a:t>Аксинья неотступно была в его мыслях; полузакрыв глаза, мысленно целовал ее, говорил ей откуда-то набредавшие на язык горячие и ласковые-слова, потом отбрасывал это, шагал под счет - раз, два, три; память подсовывала отрезки воспоминаний: "Сидели под мокрой копной... в ендове</a:t>
            </a:r>
          </a:p>
          <a:p>
            <a:pPr marL="0" indent="0">
              <a:buNone/>
            </a:pPr>
            <a:r>
              <a:rPr lang="ru-RU" sz="1100" b="1" dirty="0" smtClean="0"/>
              <a:t>свиристела </a:t>
            </a:r>
            <a:r>
              <a:rPr lang="ru-RU" sz="1100" b="1" dirty="0" err="1" smtClean="0"/>
              <a:t>турчелка</a:t>
            </a:r>
            <a:r>
              <a:rPr lang="ru-RU" sz="1100" b="1" dirty="0" smtClean="0"/>
              <a:t>... месяц над займищем... и с куста в </a:t>
            </a:r>
            <a:r>
              <a:rPr lang="ru-RU" sz="1100" b="1" dirty="0" err="1" smtClean="0"/>
              <a:t>лужину</a:t>
            </a:r>
            <a:r>
              <a:rPr lang="ru-RU" sz="1100" b="1" dirty="0" smtClean="0"/>
              <a:t> редкие капли вот так же - раз, два, три... Хорошо, ах, хорошо-то!.."</a:t>
            </a:r>
          </a:p>
          <a:p>
            <a:pPr marL="0" indent="0">
              <a:buNone/>
            </a:pPr>
            <a:r>
              <a:rPr lang="ru-RU" sz="1100" b="1" dirty="0" smtClean="0"/>
              <a:t>Возле стана засмеялись. Григорий оглянулся: Аксинья, наклоняясь, что-то говорила лежащей под арбой Дарье, та замахала руками, и снова обе засмеялись. </a:t>
            </a:r>
            <a:r>
              <a:rPr lang="ru-RU" sz="1100" b="1" dirty="0" err="1" smtClean="0"/>
              <a:t>Дуняшка</a:t>
            </a:r>
            <a:r>
              <a:rPr lang="ru-RU" sz="1100" b="1" dirty="0" smtClean="0"/>
              <a:t> сидела и тонюсеньким голоском пела.</a:t>
            </a:r>
          </a:p>
          <a:p>
            <a:pPr marL="0" indent="0">
              <a:buNone/>
            </a:pPr>
            <a:r>
              <a:rPr lang="ru-RU" sz="1100" b="1" dirty="0" smtClean="0"/>
              <a:t>"Дойду вон до </a:t>
            </a:r>
            <a:r>
              <a:rPr lang="ru-RU" sz="1100" b="1" dirty="0" err="1" smtClean="0"/>
              <a:t>энтого</a:t>
            </a:r>
            <a:r>
              <a:rPr lang="ru-RU" sz="1100" b="1" dirty="0" smtClean="0"/>
              <a:t> кустика, косу отобью, - подумал Григорий и почувствовал, как коса прошла по чему-то вязкому. Нагнулся посмотреть: из-под ног с писком заковылял в травку маленький дикий утенок. Около ямки, где было гнездо, валялся другой, перерезанный косой надвое, остальные с </a:t>
            </a:r>
            <a:r>
              <a:rPr lang="ru-RU" sz="1100" b="1" dirty="0" err="1" smtClean="0"/>
              <a:t>чулюканьем</a:t>
            </a:r>
            <a:r>
              <a:rPr lang="ru-RU" sz="1100" b="1" dirty="0" smtClean="0"/>
              <a:t> рассыпались по траве. Григорий положил на ладонь перерезанного</a:t>
            </a:r>
          </a:p>
          <a:p>
            <a:pPr marL="0" indent="0">
              <a:buNone/>
            </a:pPr>
            <a:r>
              <a:rPr lang="ru-RU" sz="1100" b="1" dirty="0" smtClean="0"/>
              <a:t>утенка. Изжелта-коричневый, на днях только вылупившийся из яйца, он еще таил в пушке живое тепло. На плоском раскрытом клювике </a:t>
            </a:r>
            <a:r>
              <a:rPr lang="ru-RU" sz="1100" b="1" dirty="0" err="1" smtClean="0"/>
              <a:t>розовенький</a:t>
            </a:r>
            <a:r>
              <a:rPr lang="ru-RU" sz="1100" b="1" dirty="0" smtClean="0"/>
              <a:t> пузырек </a:t>
            </a:r>
            <a:r>
              <a:rPr lang="ru-RU" sz="1100" b="1" dirty="0" err="1" smtClean="0"/>
              <a:t>кровицы</a:t>
            </a:r>
            <a:r>
              <a:rPr lang="ru-RU" sz="1100" b="1" dirty="0" smtClean="0"/>
              <a:t>, бисеринка глаза хитро </a:t>
            </a:r>
            <a:r>
              <a:rPr lang="ru-RU" sz="1100" b="1" dirty="0" err="1" smtClean="0"/>
              <a:t>прижмурена</a:t>
            </a:r>
            <a:r>
              <a:rPr lang="ru-RU" sz="1100" b="1" dirty="0" smtClean="0"/>
              <a:t>, мелкая дрожь горячих еще лапок. Григорий с внезапным чувством острой жалости глядел на мертвый комочек, лежавший у него на ладони.</a:t>
            </a:r>
          </a:p>
          <a:p>
            <a:pPr marL="0" indent="0">
              <a:buNone/>
            </a:pPr>
            <a:r>
              <a:rPr lang="ru-RU" sz="1100" b="1" dirty="0" smtClean="0"/>
              <a:t>-	Чего нашел, </a:t>
            </a:r>
            <a:r>
              <a:rPr lang="ru-RU" sz="1100" b="1" dirty="0" err="1" smtClean="0"/>
              <a:t>Гришунька</a:t>
            </a:r>
            <a:r>
              <a:rPr lang="ru-RU" sz="1100" b="1" dirty="0" smtClean="0"/>
              <a:t>?..</a:t>
            </a:r>
          </a:p>
          <a:p>
            <a:pPr marL="0" indent="0">
              <a:buNone/>
            </a:pPr>
            <a:r>
              <a:rPr lang="ru-RU" sz="1100" b="1" dirty="0" smtClean="0"/>
              <a:t>По скошенным рядам, подпрыгивая, бежала </a:t>
            </a:r>
            <a:r>
              <a:rPr lang="ru-RU" sz="1100" b="1" dirty="0" err="1" smtClean="0"/>
              <a:t>Дуняшка</a:t>
            </a:r>
            <a:r>
              <a:rPr lang="ru-RU" sz="1100" b="1" dirty="0" smtClean="0"/>
              <a:t>. На груди ее метались мелко заплетенные косички. Морщась, Григорий уронил утенка, злобно махнул косой.</a:t>
            </a:r>
          </a:p>
          <a:p>
            <a:pPr marL="0" indent="0">
              <a:buNone/>
            </a:pPr>
            <a:r>
              <a:rPr lang="ru-RU" sz="1100" b="1" dirty="0" smtClean="0"/>
              <a:t>Обедали на </a:t>
            </a:r>
            <a:r>
              <a:rPr lang="ru-RU" sz="1100" b="1" dirty="0" err="1" smtClean="0"/>
              <a:t>скорях</a:t>
            </a:r>
            <a:r>
              <a:rPr lang="ru-RU" sz="1100" b="1" dirty="0" smtClean="0"/>
              <a:t>. Сало и казачья присяга, - откидное кислое молоко, привезенное из дому в сумке, - весь обед.</a:t>
            </a:r>
          </a:p>
          <a:p>
            <a:pPr marL="0" indent="0">
              <a:buNone/>
            </a:pPr>
            <a:r>
              <a:rPr lang="ru-RU" sz="1100" b="1" dirty="0" smtClean="0"/>
              <a:t>-	Домой ехать не из чего, - сказал за обедом Пантелей </a:t>
            </a:r>
            <a:r>
              <a:rPr lang="ru-RU" sz="1100" b="1" dirty="0" err="1" smtClean="0"/>
              <a:t>Прокофьевич</a:t>
            </a:r>
            <a:r>
              <a:rPr lang="ru-RU" sz="1100" b="1" dirty="0" smtClean="0"/>
              <a:t>.</a:t>
            </a:r>
          </a:p>
          <a:p>
            <a:pPr marL="0" indent="0">
              <a:buNone/>
            </a:pPr>
            <a:r>
              <a:rPr lang="ru-RU" sz="1100" b="1" dirty="0" smtClean="0"/>
              <a:t>-Пущай быки пасутся в лесу, а завтра, </a:t>
            </a:r>
            <a:r>
              <a:rPr lang="ru-RU" sz="1100" b="1" dirty="0" err="1" smtClean="0"/>
              <a:t>покель</a:t>
            </a:r>
            <a:r>
              <a:rPr lang="ru-RU" sz="1100" b="1" dirty="0" smtClean="0"/>
              <a:t> подберет солнце росу, докосим. После обеда бабы начали </a:t>
            </a:r>
            <a:r>
              <a:rPr lang="ru-RU" sz="1100" b="1" dirty="0" err="1" smtClean="0"/>
              <a:t>гресть</a:t>
            </a:r>
            <a:r>
              <a:rPr lang="ru-RU" sz="1100" b="1" dirty="0" smtClean="0"/>
              <a:t>. Скошенная трава вяла и сохла, излучая тягучий дурманящий аромат” Смеркалось, когда бросили косить”.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27868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Приём «Пять слов»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 внимание на эпитеты  и художественные  детали, характеризующие  состояние  героев;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2)расскажите  в 5  словах о Григории  Мелехове  по  этому  отрывку.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трудолюбивый,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2-мечтательный,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3- влюбленный,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4-неосторожный,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5- сострадательный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Приём второй. Открытые  и  закрытые  вопросы ( по 5 вопросов)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1394827"/>
              </p:ext>
            </p:extLst>
          </p:nvPr>
        </p:nvGraphicFramePr>
        <p:xfrm>
          <a:off x="2339975" y="1125538"/>
          <a:ext cx="6553200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3276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Открытые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Закрытые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1.Кто  герои этого эпизода?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1.Дайте объяснение, почему Григорий уронил утенка, «злобно махнул косой»?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2.Что делают  герои 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2.Почему хочется думать, что героям эпизода  нравится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их работа?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3.Когда начинается сенокос?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3.Чему улыбнулся Пантелей 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Прокофьевич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4.Как звала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Григория  его  сестра?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4.Предположите ,что будет ,если Аксинья и Григорий были  бы  на  покосе  одни?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5.Верно ли, что писателю  нравится семья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Мелеховых?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5.Почему вы думаете…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7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5888"/>
            <a:ext cx="7128792" cy="779462"/>
          </a:xfrm>
        </p:spPr>
        <p:txBody>
          <a:bodyPr/>
          <a:lstStyle/>
          <a:p>
            <a:r>
              <a:rPr lang="ru-RU" sz="2800" dirty="0" smtClean="0"/>
              <a:t>Приём третий. Обучающая  структура ЭЙ АР ГАЙД («До» и «После»)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980728"/>
            <a:ext cx="6553200" cy="547211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1.Прочитайте приведенные  утверждения и запишите свой  ответ(+/-) в столбце «До».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2.Эти утверждения 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приведены,чтобы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помочь нам  сосредоточиться 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видеоклипе,который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мы  сейчас  посмотрим.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3.Пересмотрите ваши  утверждения и укажите ваш  ответ в столбце «После».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4.Ответьте на  вопросы: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Поменяли ли вы какой-либо из ваших ответов? Если да, какой и почему?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 из  утверждений  наиболее важны  для вас? Почему?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471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До и после (таблица утверждений)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851619"/>
              </p:ext>
            </p:extLst>
          </p:nvPr>
        </p:nvGraphicFramePr>
        <p:xfrm>
          <a:off x="2339975" y="1125538"/>
          <a:ext cx="655320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897"/>
                <a:gridCol w="4176464"/>
                <a:gridCol w="129683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Утверждения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После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Григорий Мелехов –самовлюбленный  и  жесткий  казак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Григорий не  умел  также хорошо  косить  траву как  его  отец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Казаки часто использовали  на  работе  в  домашнем хозяйстве   лошадей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Григорий на  работу  горяч, даже  на  покосе идет  впереди  отца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Видеоролик</a:t>
            </a:r>
            <a:endParaRPr lang="ru-RU" dirty="0"/>
          </a:p>
        </p:txBody>
      </p:sp>
      <p:pic>
        <p:nvPicPr>
          <p:cNvPr id="4" name="тихий Дон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980728"/>
            <a:ext cx="6984775" cy="5380385"/>
          </a:xfrm>
        </p:spPr>
      </p:pic>
    </p:spTree>
    <p:extLst>
      <p:ext uri="{BB962C8B-B14F-4D97-AF65-F5344CB8AC3E}">
        <p14:creationId xmlns:p14="http://schemas.microsoft.com/office/powerpoint/2010/main" val="42523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Приём четвёртый. </a:t>
            </a:r>
            <a:r>
              <a:rPr lang="ru-RU" sz="3600" dirty="0" err="1" smtClean="0"/>
              <a:t>Синквейн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836712"/>
            <a:ext cx="65532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5 строк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тема, выраженная одним словом(сущ.)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-описание темы в 2-ух словах(прилагательные или  причастия чаще  всего)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-описание действия  в  рамках  темы тремя  словами(глаголы)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фраза из 4-х  слов, выражающая  отношение автора к теме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-синоним к  первой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строке,на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эмоциональном  или философско-обобщенном уровне(суть темы)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Покос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Изнуряющий, благодатный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Стелется,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ладится,улыбается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«Скошенная  трава вяла  и 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сохла,излучая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тягучий    дурманящий аромат»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Благодать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rod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Priroda</Template>
  <TotalTime>62</TotalTime>
  <Words>929</Words>
  <Application>Microsoft Office PowerPoint</Application>
  <PresentationFormat>Экран (4:3)</PresentationFormat>
  <Paragraphs>83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Arial</vt:lpstr>
      <vt:lpstr>Ariston</vt:lpstr>
      <vt:lpstr>Priroda</vt:lpstr>
      <vt:lpstr>Анализ одного эпизода эпопеи М.Шолохова «Тихий Дон» с помощью пяти  приемов  критического мышления</vt:lpstr>
      <vt:lpstr>Технология  критического  мышления </vt:lpstr>
      <vt:lpstr>Эпизод(часть 1,глава 9)</vt:lpstr>
      <vt:lpstr>Приём «Пять слов»</vt:lpstr>
      <vt:lpstr>Приём второй. Открытые  и  закрытые  вопросы ( по 5 вопросов)</vt:lpstr>
      <vt:lpstr>Приём третий. Обучающая  структура ЭЙ АР ГАЙД («До» и «После»)</vt:lpstr>
      <vt:lpstr>До и после (таблица утверждений)</vt:lpstr>
      <vt:lpstr>Видеоролик</vt:lpstr>
      <vt:lpstr>Приём четвёртый. Синквейн</vt:lpstr>
      <vt:lpstr>Пятый  приём. Кластер (дом.зад)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одного эпизода эпопеи М.Шолохова «Тихий Дон» с помощью пяти  приемов  критического мышления</dc:title>
  <dc:subject>Природа</dc:subject>
  <dc:creator>елена</dc:creator>
  <dc:description>http://propowerpoint.ru - Бесплатные шаблоны для презентаций. Полезные советы и уроки PowerPoint .</dc:description>
  <cp:lastModifiedBy>елена</cp:lastModifiedBy>
  <cp:revision>6</cp:revision>
  <dcterms:created xsi:type="dcterms:W3CDTF">2019-03-26T16:17:43Z</dcterms:created>
  <dcterms:modified xsi:type="dcterms:W3CDTF">2019-03-26T17:20:07Z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000800ee040000000000010243100207f9000400038000</vt:lpwstr>
  </property>
</Properties>
</file>